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5575" cy="10907713"/>
  <p:notesSz cx="6888163" cy="10018713"/>
  <p:embeddedFontLst>
    <p:embeddedFont>
      <p:font typeface="Algerian" panose="04020705040A02060702" pitchFamily="82" charset="0"/>
      <p:regular r:id="rId4"/>
    </p:embeddedFont>
    <p:embeddedFont>
      <p:font typeface="BIZ UDPゴシック" panose="020B0400000000000000" pitchFamily="50" charset="-128"/>
      <p:regular r:id="rId5"/>
      <p:bold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Dancing Script" panose="020B0600070205080204" charset="0"/>
      <p:regular r:id="rId11"/>
      <p:bold r:id="rId12"/>
    </p:embeddedFont>
    <p:embeddedFont>
      <p:font typeface="HGPｺﾞｼｯｸE" panose="020B0900000000000000" pitchFamily="50" charset="-128"/>
      <p:regular r:id="rId13"/>
    </p:embeddedFont>
    <p:embeddedFont>
      <p:font typeface="Noto Sans JP Black" panose="020B0200000000000000" pitchFamily="50" charset="-128"/>
      <p:bold r:id="rId14"/>
    </p:embeddedFont>
    <p:embeddedFont>
      <p:font typeface="メイリオ" panose="020B0604030504040204" pitchFamily="50" charset="-128"/>
      <p:regular r:id="rId15"/>
      <p:bold r:id="rId16"/>
      <p:italic r:id="rId17"/>
      <p:boldItalic r:id="rId18"/>
    </p:embeddedFont>
    <p:embeddedFont>
      <p:font typeface="メイリオ" panose="020B0604030504040204" pitchFamily="50" charset="-128"/>
      <p:regular r:id="rId15"/>
      <p:bold r:id="rId16"/>
      <p:italic r:id="rId17"/>
      <p:boldItalic r:id="rId18"/>
    </p:embeddedFont>
    <p:embeddedFont>
      <p:font typeface="游明朝" panose="02020400000000000000" pitchFamily="18" charset="-128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GK/DtuLjLT7Iba/ev73VyWR2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03BCA7-77B7-4E2E-801A-CD443703C47E}">
  <a:tblStyle styleId="{5703BCA7-77B7-4E2E-801A-CD443703C47E}" styleName="Table_0">
    <a:wholeTbl>
      <a:tcTxStyle b="off" i="off">
        <a:font>
          <a:latin typeface="Yu Gothic"/>
          <a:ea typeface="Yu Gothic"/>
          <a:cs typeface="Yu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 b="off" i="off"/>
      <a:tcStyle>
        <a:tcBdr/>
        <a:fill>
          <a:solidFill>
            <a:srgbClr val="FFE8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8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Yu Gothic"/>
          <a:ea typeface="Yu Gothic"/>
          <a:cs typeface="Yu Gothic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Yu Gothic"/>
          <a:ea typeface="Yu Gothic"/>
          <a:cs typeface="Yu Gothic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Yu Gothic"/>
          <a:ea typeface="Yu Gothic"/>
          <a:cs typeface="Yu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Yu Gothic"/>
          <a:ea typeface="Yu Gothic"/>
          <a:cs typeface="Yu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A28CB36-C8E8-470E-BF6F-49B281888E03}" styleName="Table_1">
    <a:wholeTbl>
      <a:tcTxStyle b="off" i="off">
        <a:font>
          <a:latin typeface="Yu Gothic"/>
          <a:ea typeface="Yu Gothic"/>
          <a:cs typeface="Yu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84" y="-4206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85408" cy="50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147" y="1"/>
            <a:ext cx="2985408" cy="50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38375" y="1252538"/>
            <a:ext cx="241141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817" y="4821867"/>
            <a:ext cx="5510530" cy="394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138"/>
            <a:ext cx="2985408" cy="50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147" y="9517138"/>
            <a:ext cx="2985408" cy="50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8817" y="4821867"/>
            <a:ext cx="5510530" cy="394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2538"/>
            <a:ext cx="241141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 スライド">
  <p:cSld name="1_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None/>
              <a:defRPr sz="20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>
            <a:spLocks noGrp="1"/>
          </p:cNvSpPr>
          <p:nvPr>
            <p:ph type="pic" idx="2"/>
          </p:nvPr>
        </p:nvSpPr>
        <p:spPr>
          <a:xfrm>
            <a:off x="3305632" y="1570509"/>
            <a:ext cx="3936385" cy="7751546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427366" y="3010878"/>
            <a:ext cx="6920844" cy="670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 rot="5400000">
            <a:off x="1780809" y="4364323"/>
            <a:ext cx="9243783" cy="167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 rot="5400000">
            <a:off x="-1621005" y="2736312"/>
            <a:ext cx="9243783" cy="49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971947" y="1785129"/>
            <a:ext cx="5831681" cy="37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7"/>
              <a:buFont typeface="Arial"/>
              <a:buNone/>
              <a:defRPr sz="38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1"/>
              <a:buNone/>
              <a:defRPr sz="1531"/>
            </a:lvl1pPr>
            <a:lvl2pPr lvl="1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2pPr>
            <a:lvl3pPr lvl="2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/>
            </a:lvl3pPr>
            <a:lvl4pPr lvl="3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4pPr>
            <a:lvl5pPr lvl="4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5pPr>
            <a:lvl6pPr lvl="5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6pPr>
            <a:lvl7pPr lvl="6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7pPr>
            <a:lvl8pPr lvl="7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8pPr>
            <a:lvl9pPr lvl="8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530521" y="2719355"/>
            <a:ext cx="6706433" cy="453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7"/>
              <a:buFont typeface="Arial"/>
              <a:buNone/>
              <a:defRPr sz="38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1"/>
          </p:nvPr>
        </p:nvSpPr>
        <p:spPr>
          <a:xfrm>
            <a:off x="530521" y="7299585"/>
            <a:ext cx="6706433" cy="238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rgbClr val="888888"/>
              </a:buClr>
              <a:buSzPts val="1531"/>
              <a:buNone/>
              <a:defRPr sz="153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276"/>
              <a:buNone/>
              <a:defRPr sz="127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148"/>
              <a:buNone/>
              <a:defRPr sz="114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535584" y="580736"/>
            <a:ext cx="6706433" cy="21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1"/>
              <a:buNone/>
              <a:defRPr sz="1531" b="1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 b="1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 b="1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1"/>
              <a:buNone/>
              <a:defRPr sz="1531" b="1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 b="1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 b="1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 b="1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1"/>
              <a:buFont typeface="Arial"/>
              <a:buNone/>
              <a:defRPr sz="20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3305632" y="1570509"/>
            <a:ext cx="3936385" cy="775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203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1"/>
              <a:buChar char="•"/>
              <a:defRPr sz="2041"/>
            </a:lvl1pPr>
            <a:lvl2pPr marL="914400" lvl="1" indent="-342011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6"/>
              <a:buChar char="•"/>
              <a:defRPr sz="1786"/>
            </a:lvl2pPr>
            <a:lvl3pPr marL="1371600" lvl="2" indent="-325818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1"/>
              <a:buChar char="•"/>
              <a:defRPr sz="1531"/>
            </a:lvl3pPr>
            <a:lvl4pPr marL="1828800" lvl="3" indent="-309625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Char char="•"/>
              <a:defRPr sz="1276"/>
            </a:lvl4pPr>
            <a:lvl5pPr marL="2286000" lvl="4" indent="-309626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Char char="•"/>
              <a:defRPr sz="1276"/>
            </a:lvl5pPr>
            <a:lvl6pPr marL="2743200" lvl="5" indent="-309626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Char char="•"/>
              <a:defRPr sz="1276"/>
            </a:lvl6pPr>
            <a:lvl7pPr marL="3200400" lvl="6" indent="-309626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Char char="•"/>
              <a:defRPr sz="1276"/>
            </a:lvl7pPr>
            <a:lvl8pPr marL="3657600" lvl="7" indent="-309626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Char char="•"/>
              <a:defRPr sz="1276"/>
            </a:lvl8pPr>
            <a:lvl9pPr marL="4114800" lvl="8" indent="-309626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Char char="•"/>
              <a:defRPr sz="1276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marL="914400" lvl="1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marL="1371600" lvl="2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marL="1828800" lvl="3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marL="2286000" lvl="4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marL="2743200" lvl="5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marL="3200400" lvl="6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marL="3657600" lvl="7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marL="4114800" lvl="8" indent="-228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34571" y="580736"/>
            <a:ext cx="6706433" cy="210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None/>
              <a:defRPr sz="28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011" algn="l" rtl="0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786"/>
              <a:buFont typeface="Arial"/>
              <a:buChar char="•"/>
              <a:defRPr sz="17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81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1"/>
              <a:buFont typeface="Arial"/>
              <a:buChar char="•"/>
              <a:defRPr sz="1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9625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6"/>
              <a:buFont typeface="Arial"/>
              <a:buChar char="•"/>
              <a:defRPr sz="127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149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1498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149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1497" algn="l" rtl="0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sz="114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534571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2575659" y="10109835"/>
            <a:ext cx="2624257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5491500" y="10109835"/>
            <a:ext cx="1749504" cy="58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"/>
              <a:buFont typeface="Arial"/>
              <a:buNone/>
              <a:defRPr sz="76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hyperlink" Target="mailto:info@pelican-international.co.jp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" descr="雪, 屋外, 覆い, 色付け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 t="36185"/>
          <a:stretch/>
        </p:blipFill>
        <p:spPr>
          <a:xfrm>
            <a:off x="-10141007" y="1328736"/>
            <a:ext cx="7775575" cy="33079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5"/>
          <p:cNvGraphicFramePr/>
          <p:nvPr>
            <p:extLst>
              <p:ext uri="{D42A27DB-BD31-4B8C-83A1-F6EECF244321}">
                <p14:modId xmlns:p14="http://schemas.microsoft.com/office/powerpoint/2010/main" val="1352025375"/>
              </p:ext>
            </p:extLst>
          </p:nvPr>
        </p:nvGraphicFramePr>
        <p:xfrm>
          <a:off x="160970" y="5068131"/>
          <a:ext cx="7532212" cy="1147300"/>
        </p:xfrm>
        <a:graphic>
          <a:graphicData uri="http://schemas.openxmlformats.org/drawingml/2006/table">
            <a:tbl>
              <a:tblPr firstRow="1" bandRow="1">
                <a:noFill/>
                <a:tableStyleId>{5703BCA7-77B7-4E2E-801A-CD443703C47E}</a:tableStyleId>
              </a:tblPr>
              <a:tblGrid>
                <a:gridCol w="219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5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48"/>
                        <a:buFont typeface="Arial"/>
                        <a:buNone/>
                      </a:pPr>
                      <a:r>
                        <a:rPr lang="ja-JP" sz="1148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日程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48"/>
                        <a:buFont typeface="Arial"/>
                        <a:buNone/>
                      </a:pPr>
                      <a:r>
                        <a:rPr lang="ja-JP" sz="1148" u="none" strike="noStrike" cap="none">
                          <a:latin typeface="Meiryo"/>
                          <a:ea typeface="Meiryo"/>
                          <a:cs typeface="Meiryo"/>
                          <a:sym typeface="Meiryo"/>
                        </a:rPr>
                        <a:t>時間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48"/>
                        <a:buFont typeface="Arial"/>
                        <a:buNone/>
                      </a:pPr>
                      <a:r>
                        <a:rPr lang="ja-JP" sz="1148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対象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48"/>
                        <a:buFont typeface="Arial"/>
                        <a:buNone/>
                      </a:pPr>
                      <a:r>
                        <a:rPr lang="ja-JP" sz="1148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費用（税込）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202</a:t>
                      </a:r>
                      <a:r>
                        <a:rPr lang="en-US" alt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年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12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月</a:t>
                      </a:r>
                      <a:r>
                        <a:rPr lang="en-US" alt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15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日(</a:t>
                      </a:r>
                      <a:r>
                        <a:rPr lang="ja-JP" altLang="en-US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月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)-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12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月</a:t>
                      </a:r>
                      <a:r>
                        <a:rPr lang="en-US" alt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19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日(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金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endParaRPr sz="900" u="none" strike="noStrike" cap="none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ja-JP" sz="1000" dirty="0"/>
                        <a:t>9:30</a:t>
                      </a:r>
                      <a:r>
                        <a:rPr lang="ja-JP" sz="1000" u="none" strike="noStrike" cap="none" dirty="0"/>
                        <a:t>-1</a:t>
                      </a:r>
                      <a:r>
                        <a:rPr lang="ja-JP" sz="1000" dirty="0"/>
                        <a:t>4:30</a:t>
                      </a:r>
                      <a:endParaRPr lang="en-US" altLang="ja-JP" sz="10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000" u="none" strike="noStrike" cap="none" dirty="0"/>
                        <a:t>(5</a:t>
                      </a:r>
                      <a:r>
                        <a:rPr lang="ja-JP" altLang="en-US" sz="1000" u="none" strike="noStrike" cap="none" dirty="0"/>
                        <a:t>時間）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10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2</a:t>
                      </a:r>
                      <a:r>
                        <a:rPr lang="ja-JP" altLang="en-US" sz="10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歳</a:t>
                      </a:r>
                      <a:r>
                        <a:rPr lang="ja-JP" sz="10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～</a:t>
                      </a:r>
                      <a:r>
                        <a:rPr lang="ja-JP" altLang="en-US" sz="10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年長</a:t>
                      </a:r>
                      <a:endParaRPr sz="1000" dirty="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50" marR="91450" marT="45725" marB="45725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Meiryo"/>
                        <a:buNone/>
                      </a:pP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days　 　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35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,000円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altLang="en-US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生徒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/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37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,000円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外部生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b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</a:b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1 day       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  7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altLang="en-US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生徒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/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 8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外部生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                    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eiryo"/>
                        <a:buNone/>
                      </a:pPr>
                      <a:r>
                        <a:rPr lang="en-US" sz="1000" u="none" strike="noStrike" cap="none" dirty="0"/>
                        <a:t>15:00-18:00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Meiryo"/>
                        <a:buNone/>
                      </a:pPr>
                      <a:r>
                        <a:rPr lang="en-US" sz="1000" u="none" strike="noStrike" cap="none" dirty="0"/>
                        <a:t>(3</a:t>
                      </a:r>
                      <a:r>
                        <a:rPr lang="ja-JP" altLang="en-US" sz="1000" u="none" strike="noStrike" cap="none" dirty="0"/>
                        <a:t>時間）</a:t>
                      </a:r>
                      <a:endParaRPr sz="1300" u="none" strike="noStrike" cap="none" dirty="0"/>
                    </a:p>
                  </a:txBody>
                  <a:tcPr marL="91450" marR="91450" marT="45725" marB="45725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Meiryo"/>
                        <a:buNone/>
                        <a:tabLst/>
                        <a:defRPr/>
                      </a:pPr>
                      <a:r>
                        <a:rPr lang="ja-JP" altLang="en-US" sz="10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年少～小６</a:t>
                      </a:r>
                    </a:p>
                  </a:txBody>
                  <a:tcPr marL="91450" marR="91450" marT="45725" marB="45725" anchor="ctr"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r>
                        <a:rPr lang="en-US" alt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days　 　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25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,000円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altLang="en-US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生徒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/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26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外部生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b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</a:b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1 day        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 </a:t>
                      </a:r>
                      <a:r>
                        <a:rPr lang="ja-JP" altLang="en-US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altLang="en-US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生徒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)/  6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,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5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00円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(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外部生</a:t>
                      </a:r>
                      <a:r>
                        <a:rPr lang="en-US" alt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)</a:t>
                      </a:r>
                      <a:r>
                        <a:rPr lang="ja-JP" sz="900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 </a:t>
                      </a:r>
                      <a:r>
                        <a:rPr lang="ja-JP" sz="900" u="none" strike="noStrike" cap="none" dirty="0">
                          <a:latin typeface="Meiryo"/>
                          <a:ea typeface="Meiryo"/>
                          <a:cs typeface="Meiryo"/>
                          <a:sym typeface="Meiryo"/>
                        </a:rPr>
                        <a:t>           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solidFill>
                      <a:srgbClr val="BB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Google Shape;91;p5"/>
          <p:cNvSpPr txBox="1"/>
          <p:nvPr/>
        </p:nvSpPr>
        <p:spPr>
          <a:xfrm>
            <a:off x="-8236462" y="5614528"/>
            <a:ext cx="6744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800" b="1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ISLE Special Program</a:t>
            </a:r>
            <a:r>
              <a:rPr lang="ja-JP" sz="2800" b="1" i="0" u="none" strike="noStrike" cap="none" dirty="0">
                <a:solidFill>
                  <a:srgbClr val="00B0F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endParaRPr sz="2800" b="1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ja-JP" sz="4400" b="1" i="0" u="none" strike="noStrike" cap="none" dirty="0">
                <a:solidFill>
                  <a:srgbClr val="00B0F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Winter School 2023</a:t>
            </a:r>
            <a:endParaRPr sz="14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ja-JP" sz="1600" b="0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ja-JP" sz="2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</a:t>
            </a:r>
            <a:r>
              <a:rPr lang="ja-JP" sz="2000" b="1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ja-JP" sz="2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r>
            <a:r>
              <a:rPr lang="ja-JP" sz="2000" b="1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ja-JP" sz="2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</a:t>
            </a:r>
            <a:r>
              <a:rPr lang="ja-JP" sz="2000" b="1" i="0" u="none" strike="noStrike" cap="none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ja-JP" sz="2000" b="1" dirty="0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r>
            <a:endParaRPr sz="1800" b="1" i="0" u="none" strike="noStrike" cap="none" dirty="0">
              <a:solidFill>
                <a:srgbClr val="00B0F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5"/>
          <p:cNvCxnSpPr/>
          <p:nvPr/>
        </p:nvCxnSpPr>
        <p:spPr>
          <a:xfrm>
            <a:off x="10762" y="8702444"/>
            <a:ext cx="7775575" cy="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5"/>
          <p:cNvSpPr txBox="1"/>
          <p:nvPr/>
        </p:nvSpPr>
        <p:spPr>
          <a:xfrm>
            <a:off x="2520277" y="8750963"/>
            <a:ext cx="992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【参加申込書】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9883019" y="6921375"/>
            <a:ext cx="520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lang="ja-JP" sz="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8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※詳しいスケジュールについては各スクールまでお問い合わせください。</a:t>
            </a: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※お申込み・入金後にお席が確保となります。参加費のご返金は致しかねます（イベントに振替可能）</a:t>
            </a:r>
            <a:endParaRPr sz="8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持ち物：お弁当、飲み物、タオル、着替え（必要に応じてオムツ、お尻ふき）</a:t>
            </a: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申込方法　①下記申込書にご記入の上、スクールにご提出ください。</a:t>
            </a: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　　②参加費用については下記口座にお振込いただくか、スクールの受付にてお支払いください。</a:t>
            </a:r>
            <a:endParaRPr sz="8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sz="8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              　</a:t>
            </a:r>
            <a:r>
              <a:rPr lang="ja-JP" sz="7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振込先《住信ＳＢＩネット銀行　法人第一支店(１０６)　普通１１６４１９１　エバートランス株式会社 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5" name="Google Shape;95;p5"/>
          <p:cNvGraphicFramePr/>
          <p:nvPr>
            <p:extLst>
              <p:ext uri="{D42A27DB-BD31-4B8C-83A1-F6EECF244321}">
                <p14:modId xmlns:p14="http://schemas.microsoft.com/office/powerpoint/2010/main" val="1654899552"/>
              </p:ext>
            </p:extLst>
          </p:nvPr>
        </p:nvGraphicFramePr>
        <p:xfrm>
          <a:off x="8598482" y="9584215"/>
          <a:ext cx="6566275" cy="1435024"/>
        </p:xfrm>
        <a:graphic>
          <a:graphicData uri="http://schemas.openxmlformats.org/drawingml/2006/table">
            <a:tbl>
              <a:tblPr firstRow="1" bandRow="1">
                <a:noFill/>
                <a:tableStyleId>{DA28CB36-C8E8-470E-BF6F-49B281888E03}</a:tableStyleId>
              </a:tblPr>
              <a:tblGrid>
                <a:gridCol w="69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0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お名前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ja-JP" sz="600" u="none" strike="noStrike" cap="none"/>
                        <a:t>フリガナ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年齢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　　　　歳　　　ヵ月</a:t>
                      </a: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E-mail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ご住所</a:t>
                      </a: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〒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電話番号</a:t>
                      </a: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アレルギー</a:t>
                      </a: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□無　□有（　　　　　　　　）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希望日時</a:t>
                      </a: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　　　　　　   　                                             　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0" name="Google Shape;100;p5" descr="雪の結晶 枠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92" y="2430343"/>
            <a:ext cx="819778" cy="81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5" descr="雪だるま 枠線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3893" y="7948188"/>
            <a:ext cx="700584" cy="70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 descr="雪の結晶 単色塗りつぶし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5981" y="3072294"/>
            <a:ext cx="738125" cy="73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 descr="雪の結晶 枠線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470" y="4537354"/>
            <a:ext cx="597662" cy="59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 descr="雪の結晶 単色塗りつぶし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6613" y="4241337"/>
            <a:ext cx="625769" cy="62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ロゴ&#10;&#10;自動的に生成された説明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5046424" y="8666105"/>
            <a:ext cx="781516" cy="71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D423EB3-45D1-67B6-2C26-DB56AAE5F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9"/>
          <a:stretch>
            <a:fillRect/>
          </a:stretch>
        </p:blipFill>
        <p:spPr bwMode="auto">
          <a:xfrm>
            <a:off x="10483271" y="735580"/>
            <a:ext cx="6256852" cy="330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A50D6A9-0520-50F6-2C9D-2A7412FA9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/>
          <a:stretch>
            <a:fillRect/>
          </a:stretch>
        </p:blipFill>
        <p:spPr bwMode="auto">
          <a:xfrm>
            <a:off x="8167132" y="-363638"/>
            <a:ext cx="7779280" cy="35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1C408A3-4BA4-D596-9337-F09F7B0C0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409"/>
          <a:stretch>
            <a:fillRect/>
          </a:stretch>
        </p:blipFill>
        <p:spPr bwMode="auto">
          <a:xfrm>
            <a:off x="8598482" y="1785684"/>
            <a:ext cx="7775574" cy="339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248B007-E0B6-332E-D6D3-456E9969A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65"/>
          <a:stretch>
            <a:fillRect/>
          </a:stretch>
        </p:blipFill>
        <p:spPr bwMode="auto">
          <a:xfrm>
            <a:off x="-1143" y="-104610"/>
            <a:ext cx="7830929" cy="23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553445DA-6EE4-0222-B084-53E2930772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755" y="1944587"/>
            <a:ext cx="2296879" cy="129328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2CDC031-E927-A779-8439-D11239CBA2C3}"/>
              </a:ext>
            </a:extLst>
          </p:cNvPr>
          <p:cNvSpPr/>
          <p:nvPr/>
        </p:nvSpPr>
        <p:spPr>
          <a:xfrm>
            <a:off x="1456451" y="1838325"/>
            <a:ext cx="1267699" cy="629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7E6A528-FFCE-0854-4197-1508A9AAFF05}"/>
              </a:ext>
            </a:extLst>
          </p:cNvPr>
          <p:cNvSpPr txBox="1"/>
          <p:nvPr/>
        </p:nvSpPr>
        <p:spPr>
          <a:xfrm>
            <a:off x="1806438" y="1582428"/>
            <a:ext cx="441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0070C0"/>
                </a:solidFill>
              </a:rPr>
              <a:t>Pelican International School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Google Shape;92;p14">
            <a:extLst>
              <a:ext uri="{FF2B5EF4-FFF2-40B4-BE49-F238E27FC236}">
                <a16:creationId xmlns:a16="http://schemas.microsoft.com/office/drawing/2014/main" id="{65DA4FD2-5B65-1CE7-E665-A572B22C61D6}"/>
              </a:ext>
            </a:extLst>
          </p:cNvPr>
          <p:cNvSpPr txBox="1"/>
          <p:nvPr/>
        </p:nvSpPr>
        <p:spPr>
          <a:xfrm>
            <a:off x="1353106" y="1255852"/>
            <a:ext cx="593605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0070C0"/>
              </a:solidFill>
              <a:latin typeface="Algerian" panose="04020705040A02060702" pitchFamily="82" charset="0"/>
              <a:ea typeface="Dancing Script"/>
              <a:cs typeface="Dancing Script"/>
              <a:sym typeface="Dancing Scrip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altLang="ja-JP" sz="4400" b="1" dirty="0">
                <a:solidFill>
                  <a:srgbClr val="0070C0"/>
                </a:solidFill>
                <a:latin typeface="Algerian" panose="04020705040A02060702" pitchFamily="82" charset="0"/>
                <a:ea typeface="Dancing Script"/>
                <a:cs typeface="Dancing Script"/>
                <a:sym typeface="Dancing Script"/>
              </a:rPr>
              <a:t>Winter</a:t>
            </a:r>
            <a:r>
              <a:rPr lang="ja-JP" sz="4400" b="1" i="0" u="none" strike="noStrike" cap="none" dirty="0">
                <a:solidFill>
                  <a:srgbClr val="0070C0"/>
                </a:solidFill>
                <a:latin typeface="Algerian" panose="04020705040A02060702" pitchFamily="82" charset="0"/>
                <a:ea typeface="Dancing Script"/>
                <a:cs typeface="Dancing Script"/>
                <a:sym typeface="Dancing Script"/>
              </a:rPr>
              <a:t> School</a:t>
            </a:r>
            <a:r>
              <a:rPr lang="ja-JP" altLang="en-US" sz="4400" b="1" dirty="0">
                <a:solidFill>
                  <a:srgbClr val="0070C0"/>
                </a:solidFill>
                <a:latin typeface="Algerian" panose="04020705040A02060702" pitchFamily="82" charset="0"/>
                <a:ea typeface="Dancing Script"/>
                <a:cs typeface="Dancing Script"/>
                <a:sym typeface="Dancing Script"/>
              </a:rPr>
              <a:t> </a:t>
            </a:r>
            <a:r>
              <a:rPr lang="ja-JP" sz="4400" b="1" i="0" u="none" strike="noStrike" cap="none" dirty="0">
                <a:solidFill>
                  <a:srgbClr val="0070C0"/>
                </a:solidFill>
                <a:latin typeface="Algerian" panose="04020705040A02060702" pitchFamily="82" charset="0"/>
                <a:ea typeface="Dancing Script"/>
                <a:cs typeface="Dancing Script"/>
                <a:sym typeface="Dancing Script"/>
              </a:rPr>
              <a:t>202</a:t>
            </a:r>
            <a:r>
              <a:rPr lang="en-US" altLang="ja-JP" sz="4400" b="1" i="0" u="none" strike="noStrike" cap="none" dirty="0">
                <a:solidFill>
                  <a:srgbClr val="0070C0"/>
                </a:solidFill>
                <a:latin typeface="Algerian" panose="04020705040A02060702" pitchFamily="82" charset="0"/>
                <a:ea typeface="Dancing Script"/>
                <a:cs typeface="Dancing Script"/>
                <a:sym typeface="Dancing Script"/>
              </a:rPr>
              <a:t>5</a:t>
            </a:r>
            <a:endParaRPr sz="4400" b="1" i="0" u="none" strike="noStrike" cap="none" dirty="0">
              <a:solidFill>
                <a:srgbClr val="0070C0"/>
              </a:solidFill>
              <a:latin typeface="Algerian" panose="04020705040A02060702" pitchFamily="82" charset="0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F70B17D-BB47-74D7-7728-9C11E9A1227A}"/>
              </a:ext>
            </a:extLst>
          </p:cNvPr>
          <p:cNvSpPr txBox="1"/>
          <p:nvPr/>
        </p:nvSpPr>
        <p:spPr>
          <a:xfrm>
            <a:off x="2024124" y="2568229"/>
            <a:ext cx="4045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12</a:t>
            </a:r>
            <a:r>
              <a:rPr kumimoji="1" lang="ja-JP" altLang="en-US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月</a:t>
            </a:r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15</a:t>
            </a:r>
            <a:r>
              <a:rPr kumimoji="1" lang="ja-JP" altLang="en-US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日</a:t>
            </a:r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(</a:t>
            </a:r>
            <a:r>
              <a:rPr kumimoji="1" lang="ja-JP" altLang="en-US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月</a:t>
            </a:r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)</a:t>
            </a:r>
            <a:r>
              <a:rPr kumimoji="1" lang="ja-JP" altLang="en-US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～</a:t>
            </a:r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12</a:t>
            </a:r>
            <a:r>
              <a:rPr kumimoji="1" lang="ja-JP" altLang="en-US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月</a:t>
            </a:r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19</a:t>
            </a:r>
            <a:r>
              <a:rPr kumimoji="1" lang="ja-JP" altLang="en-US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日</a:t>
            </a:r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(</a:t>
            </a:r>
            <a:r>
              <a:rPr kumimoji="1" lang="ja-JP" altLang="en-US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金</a:t>
            </a:r>
            <a:r>
              <a:rPr kumimoji="1" lang="en-US" altLang="ja-JP" sz="2200" b="1" dirty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DLaM Display" panose="02010000000000000000" pitchFamily="2" charset="0"/>
              </a:rPr>
              <a:t>)</a:t>
            </a:r>
            <a:endParaRPr kumimoji="1" lang="ja-JP" altLang="en-US" sz="2200" b="1" dirty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ADLaM Display" panose="02010000000000000000" pitchFamily="2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F4E8EA-4DB5-A0F7-947C-275600656747}"/>
              </a:ext>
            </a:extLst>
          </p:cNvPr>
          <p:cNvSpPr txBox="1"/>
          <p:nvPr/>
        </p:nvSpPr>
        <p:spPr>
          <a:xfrm>
            <a:off x="1412004" y="3048088"/>
            <a:ext cx="500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00" dirty="0">
                <a:solidFill>
                  <a:srgbClr val="0070C0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この冬、英語が好きになる！</a:t>
            </a:r>
            <a:endParaRPr kumimoji="1" lang="ja-JP" altLang="en-US" sz="1800" dirty="0">
              <a:solidFill>
                <a:srgbClr val="0070C0"/>
              </a:solidFill>
              <a:latin typeface="Noto Sans JP Black" panose="020B0200000000000000" pitchFamily="50" charset="-128"/>
              <a:ea typeface="Noto Sans JP Black" panose="020B02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0C4554-51E4-1D79-8B35-A99854A6A215}"/>
              </a:ext>
            </a:extLst>
          </p:cNvPr>
          <p:cNvSpPr txBox="1"/>
          <p:nvPr/>
        </p:nvSpPr>
        <p:spPr>
          <a:xfrm>
            <a:off x="1421978" y="3424543"/>
            <a:ext cx="6112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ペリカン・インターナショナルスクールのウィンタースクールでは、</a:t>
            </a:r>
            <a:b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「楽しい！」がそのまま英語力アップにつながる、体験型の英語学習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を提供します。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日本にいながら海外の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Winter Program 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に参加しているような、特別な学びの時間。</a:t>
            </a:r>
            <a:b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子どもたちの好奇心をぐんぐん引き出し、英語が自然と身につく環境が整っています。</a:t>
            </a: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寒い冬でもワクワクがいっぱい！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Art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Science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Music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Fitness 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など、多彩なアクティビティを通して、</a:t>
            </a:r>
            <a:b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 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 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冬の体験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を思いきり楽しめます。</a:t>
            </a:r>
          </a:p>
          <a:p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4ADD80-E1F1-5DF6-C168-99AAB3EBECCF}"/>
              </a:ext>
            </a:extLst>
          </p:cNvPr>
          <p:cNvSpPr txBox="1"/>
          <p:nvPr/>
        </p:nvSpPr>
        <p:spPr>
          <a:xfrm>
            <a:off x="9759875" y="8296138"/>
            <a:ext cx="6150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開催地：ペリカン・インターナショナルスクール　東京都武蔵野市西久保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2-19-7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ベルジュール武蔵野ＩＶ　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Ｆ</a:t>
            </a:r>
          </a:p>
        </p:txBody>
      </p:sp>
      <p:sp>
        <p:nvSpPr>
          <p:cNvPr id="4" name="Google Shape;95;p14">
            <a:extLst>
              <a:ext uri="{FF2B5EF4-FFF2-40B4-BE49-F238E27FC236}">
                <a16:creationId xmlns:a16="http://schemas.microsoft.com/office/drawing/2014/main" id="{349F4A2E-4845-2116-C32B-9F0CC290578B}"/>
              </a:ext>
            </a:extLst>
          </p:cNvPr>
          <p:cNvSpPr txBox="1"/>
          <p:nvPr/>
        </p:nvSpPr>
        <p:spPr>
          <a:xfrm>
            <a:off x="654097" y="6229056"/>
            <a:ext cx="7236989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★</a:t>
            </a:r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開催地</a:t>
            </a:r>
            <a:r>
              <a:rPr lang="en-US" altLang="ja-JP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:</a:t>
            </a:r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r>
              <a:rPr lang="en-US" alt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Pelican International School  </a:t>
            </a:r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東京都武蔵野市西久保</a:t>
            </a:r>
            <a:r>
              <a:rPr lang="en-US" alt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2-19-7 </a:t>
            </a:r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ベルジュール武蔵野</a:t>
            </a:r>
            <a:r>
              <a:rPr lang="en-US" alt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IV 1F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altLang="ja-JP" sz="9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★</a:t>
            </a:r>
            <a:r>
              <a:rPr lang="ja-JP" altLang="en-US" sz="900" b="0" i="0" u="none" strike="noStrike" cap="none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お友達紹介キャンペーン</a:t>
            </a:r>
            <a:b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外部のお友達をご紹介していただくと、そのお友達は会員価格でご参加いただけます。</a:t>
            </a:r>
            <a:b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またご紹介してくださった会員の方は上記授業料金より</a:t>
            </a:r>
            <a:r>
              <a:rPr lang="en-US" altLang="ja-JP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10</a:t>
            </a: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％割引させていただきます。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altLang="ja-JP" sz="900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-JP" altLang="en-US" sz="900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定員になり次第終了となりますので、お申し込みはお早めにお願いします。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ja-JP" altLang="en-US" sz="900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★持ち物：</a:t>
            </a:r>
            <a:r>
              <a:rPr lang="en-US" altLang="ja-JP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9:30-14:30 </a:t>
            </a: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お弁当、飲み物、タオル、着替え（必要に応じてオムツ）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          　</a:t>
            </a:r>
            <a:r>
              <a:rPr lang="en-US" altLang="ja-JP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15:00-18:00</a:t>
            </a:r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飲み物、タオル、着替え</a:t>
            </a:r>
            <a:endParaRPr lang="ja-JP" altLang="en-US" sz="9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b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・延長保育をご希望の方は別途延長料金がかかります</a:t>
            </a:r>
            <a:r>
              <a:rPr lang="ja-JP" alt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ので</a:t>
            </a: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スクールにご相談ください。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lang="en-US" altLang="ja-JP" sz="9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★申込方法　①下記</a:t>
            </a:r>
            <a:r>
              <a:rPr lang="en-US" altLang="ja-JP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QR</a:t>
            </a: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コードから、もしくは下記申込書にご記入の上、スクールにご提出ください。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ja-JP" altLang="en-US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　　　　　　②参加費用については下記口座にお振込いただくか、スクールの受付にてお支払いください。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altLang="ja-JP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                    </a:t>
            </a:r>
            <a:r>
              <a:rPr lang="ja-JP" altLang="ja-JP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振込先《</a:t>
            </a:r>
            <a:r>
              <a:rPr lang="ja-JP" altLang="ja-JP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みずほ銀行　八重洲口支店　普通</a:t>
            </a:r>
            <a:r>
              <a:rPr lang="en-US" altLang="ja-JP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2635112</a:t>
            </a:r>
            <a:r>
              <a:rPr lang="ja-JP" altLang="en-US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ja-JP" sz="10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ソブリンパートナーズ株式会社</a:t>
            </a:r>
            <a:r>
              <a:rPr lang="ja-JP" altLang="ja-JP" sz="9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》</a:t>
            </a:r>
            <a:endParaRPr lang="en-US" altLang="ja-JP" sz="9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>
              <a:buSzPts val="1000"/>
            </a:pPr>
            <a:r>
              <a:rPr lang="en-US" altLang="ja-JP" sz="900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※</a:t>
            </a:r>
            <a:r>
              <a:rPr lang="ja-JP" altLang="en-US" sz="900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お申込み・入金後席確保となります。参加費の返金は致しかねますので予めご了承下さい。</a:t>
            </a:r>
            <a:r>
              <a:rPr lang="en-US" altLang="ja-JP" sz="900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(</a:t>
            </a:r>
            <a:r>
              <a:rPr lang="ja-JP" altLang="en-US" sz="900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イベントに振替可能</a:t>
            </a:r>
            <a:r>
              <a:rPr lang="en-US" altLang="ja-JP" sz="900" dirty="0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)</a:t>
            </a:r>
            <a:endParaRPr lang="ja-JP" altLang="en-US" sz="9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8" name="Google Shape;96;p14">
            <a:extLst>
              <a:ext uri="{FF2B5EF4-FFF2-40B4-BE49-F238E27FC236}">
                <a16:creationId xmlns:a16="http://schemas.microsoft.com/office/drawing/2014/main" id="{D54D7611-B21B-A464-FCD1-A23E1D162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92273"/>
              </p:ext>
            </p:extLst>
          </p:nvPr>
        </p:nvGraphicFramePr>
        <p:xfrm>
          <a:off x="8555064" y="7985745"/>
          <a:ext cx="5764438" cy="15253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8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9974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お名前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ja-JP" sz="600" u="none" strike="noStrike" cap="none" dirty="0"/>
                        <a:t>フリガナ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altLang="en-US" sz="900" u="none" strike="noStrike" cap="none" dirty="0"/>
                        <a:t>生年月日</a:t>
                      </a:r>
                      <a:endParaRPr lang="en-US" altLang="ja-JP"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altLang="en-US" sz="900" u="none" strike="noStrike" cap="none" dirty="0"/>
                        <a:t>　　　　　年　　　　　月　　　　　日</a:t>
                      </a:r>
                      <a:r>
                        <a:rPr lang="en-US" altLang="ja-JP" sz="900" u="none" strike="noStrike" cap="none" dirty="0"/>
                        <a:t>  </a:t>
                      </a:r>
                      <a:r>
                        <a:rPr lang="ja-JP" sz="900" u="none" strike="noStrike" cap="none" dirty="0"/>
                        <a:t>　</a:t>
                      </a:r>
                      <a:r>
                        <a:rPr lang="en-US" altLang="ja-JP" sz="900" u="none" strike="noStrike" cap="none" dirty="0"/>
                        <a:t>  </a:t>
                      </a:r>
                      <a:r>
                        <a:rPr lang="ja-JP" sz="900" u="none" strike="noStrike" cap="none" dirty="0"/>
                        <a:t>　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1450" marR="91450" marT="45725" marB="45725"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altLang="en-US" sz="900" u="none" strike="noStrike" cap="none" dirty="0"/>
                        <a:t>年齢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900" u="none" strike="noStrike" cap="none" dirty="0"/>
                        <a:t>　     　　　歳　　　　  ヵ月</a:t>
                      </a: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98681"/>
                  </a:ext>
                </a:extLst>
              </a:tr>
              <a:tr h="251186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/>
                        <a:t>ご住所</a:t>
                      </a:r>
                      <a:endParaRPr sz="9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E mail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186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電話番号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altLang="en-US" sz="900" u="none" strike="noStrike" cap="none" dirty="0"/>
                        <a:t>参加</a:t>
                      </a:r>
                      <a:r>
                        <a:rPr lang="ja-JP" sz="900" u="none" strike="noStrike" cap="none" dirty="0"/>
                        <a:t>希望日時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□全日程</a:t>
                      </a:r>
                      <a:r>
                        <a:rPr lang="ja-JP" altLang="en-US" sz="900" u="none" strike="noStrike" cap="none" dirty="0"/>
                        <a:t>　</a:t>
                      </a:r>
                      <a:r>
                        <a:rPr lang="ja-JP" sz="900" u="none" strike="noStrike" cap="none" dirty="0"/>
                        <a:t>□その他</a:t>
                      </a:r>
                      <a:endParaRPr lang="en-US" altLang="ja-JP" sz="9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ja-JP" altLang="en-US" sz="900" u="none" strike="noStrike" cap="none" dirty="0"/>
                        <a:t>参加希望日程</a:t>
                      </a:r>
                      <a:r>
                        <a:rPr lang="ja-JP" sz="900" u="none" strike="noStrike" cap="none" dirty="0"/>
                        <a:t>：　　　　　　　　　　　　</a:t>
                      </a:r>
                      <a:r>
                        <a:rPr lang="en-US" altLang="ja-JP" sz="900" u="none" strike="noStrike" cap="none" dirty="0"/>
                        <a:t>   </a:t>
                      </a:r>
                      <a:r>
                        <a:rPr lang="ja-JP" sz="900" u="none" strike="noStrike" cap="none" dirty="0"/>
                        <a:t>　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アレルギー</a:t>
                      </a:r>
                      <a:endParaRPr sz="9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ja-JP" sz="900" u="none" strike="noStrike" cap="none" dirty="0"/>
                        <a:t>□無　</a:t>
                      </a:r>
                      <a:r>
                        <a:rPr lang="en-US" altLang="ja-JP" sz="900" u="none" strike="noStrike" cap="none" dirty="0"/>
                        <a:t>     </a:t>
                      </a:r>
                      <a:r>
                        <a:rPr lang="ja-JP" sz="900" u="none" strike="noStrike" cap="none" dirty="0"/>
                        <a:t>□有（　</a:t>
                      </a:r>
                      <a:r>
                        <a:rPr lang="en-US" altLang="ja-JP" sz="900" u="none" strike="noStrike" cap="none" dirty="0"/>
                        <a:t>  </a:t>
                      </a:r>
                      <a:r>
                        <a:rPr lang="ja-JP" sz="900" u="none" strike="noStrike" cap="none" dirty="0"/>
                        <a:t>　</a:t>
                      </a:r>
                      <a:r>
                        <a:rPr lang="en-US" altLang="ja-JP" sz="900" u="none" strike="noStrike" cap="none" dirty="0"/>
                        <a:t>      </a:t>
                      </a:r>
                      <a:r>
                        <a:rPr lang="ja-JP" sz="900" u="none" strike="noStrike" cap="none" dirty="0"/>
                        <a:t>　　　　　　</a:t>
                      </a:r>
                      <a:r>
                        <a:rPr lang="en-US" altLang="ja-JP" sz="900" u="none" strike="noStrike" cap="none" dirty="0"/>
                        <a:t>    </a:t>
                      </a:r>
                      <a:r>
                        <a:rPr lang="ja-JP" sz="900" u="none" strike="noStrike" cap="none" dirty="0"/>
                        <a:t>）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Google Shape;103;p5" descr="雪の結晶 枠線">
            <a:extLst>
              <a:ext uri="{FF2B5EF4-FFF2-40B4-BE49-F238E27FC236}">
                <a16:creationId xmlns:a16="http://schemas.microsoft.com/office/drawing/2014/main" id="{DE8EA050-28D0-6B01-EEE6-F6F2C1EFEA8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2" y="7813892"/>
            <a:ext cx="597662" cy="597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7;p14">
            <a:extLst>
              <a:ext uri="{FF2B5EF4-FFF2-40B4-BE49-F238E27FC236}">
                <a16:creationId xmlns:a16="http://schemas.microsoft.com/office/drawing/2014/main" id="{DDAF1F7C-E8EB-56CA-C913-6861B187AD90}"/>
              </a:ext>
            </a:extLst>
          </p:cNvPr>
          <p:cNvSpPr txBox="1"/>
          <p:nvPr/>
        </p:nvSpPr>
        <p:spPr>
          <a:xfrm>
            <a:off x="132270" y="10646645"/>
            <a:ext cx="19665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Pelican International School</a:t>
            </a:r>
            <a:endParaRPr sz="900" b="0" i="0" u="none" strike="noStrike" cap="none" dirty="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C0EE3FFA-036F-3194-97C2-B6240D0C8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48637"/>
              </p:ext>
            </p:extLst>
          </p:nvPr>
        </p:nvGraphicFramePr>
        <p:xfrm>
          <a:off x="169977" y="9001480"/>
          <a:ext cx="5693300" cy="1624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6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MS PGothic"/>
                          <a:cs typeface="MS PGothic"/>
                        </a:rPr>
                        <a:t>お名前</a:t>
                      </a:r>
                      <a:endParaRPr sz="900" dirty="0">
                        <a:latin typeface="MS PGothic"/>
                        <a:cs typeface="MS P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600" spc="-20" dirty="0">
                          <a:latin typeface="MS PGothic"/>
                          <a:cs typeface="MS PGothic"/>
                        </a:rPr>
                        <a:t>フリガナ</a:t>
                      </a:r>
                      <a:endParaRPr sz="600" dirty="0">
                        <a:latin typeface="MS PGothic"/>
                        <a:cs typeface="MS P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5" dirty="0">
                          <a:latin typeface="MS PGothic"/>
                          <a:cs typeface="MS PGothic"/>
                        </a:rPr>
                        <a:t>生年月日</a:t>
                      </a:r>
                      <a:endParaRPr sz="900">
                        <a:latin typeface="MS PGothic"/>
                        <a:cs typeface="MS P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3679" algn="r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342900" algn="l"/>
                          <a:tab pos="685800" algn="l"/>
                        </a:tabLst>
                      </a:pPr>
                      <a:r>
                        <a:rPr lang="en-US" sz="900" spc="-50" dirty="0">
                          <a:latin typeface="MS PGothic"/>
                          <a:cs typeface="MS PGothic"/>
                        </a:rPr>
                        <a:t>   </a:t>
                      </a:r>
                      <a:r>
                        <a:rPr lang="ja-JP" altLang="en-US" sz="900" spc="-50" dirty="0">
                          <a:latin typeface="MS PGothic"/>
                          <a:cs typeface="MS PGothic"/>
                        </a:rPr>
                        <a:t>年</a:t>
                      </a:r>
                      <a:r>
                        <a:rPr lang="en-US" sz="900" spc="-50" dirty="0">
                          <a:latin typeface="MS PGothic"/>
                          <a:cs typeface="MS PGothic"/>
                        </a:rPr>
                        <a:t>     </a:t>
                      </a:r>
                      <a:r>
                        <a:rPr sz="9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en-US" sz="900" dirty="0">
                          <a:latin typeface="MS PGothic"/>
                          <a:cs typeface="MS PGothic"/>
                        </a:rPr>
                        <a:t>  </a:t>
                      </a:r>
                      <a:r>
                        <a:rPr sz="900" spc="-50" dirty="0">
                          <a:latin typeface="MS PGothic"/>
                          <a:cs typeface="MS PGothic"/>
                        </a:rPr>
                        <a:t>月</a:t>
                      </a:r>
                      <a:r>
                        <a:rPr sz="9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en-US" sz="900" dirty="0">
                          <a:latin typeface="MS PGothic"/>
                          <a:cs typeface="MS PGothic"/>
                        </a:rPr>
                        <a:t>    </a:t>
                      </a:r>
                      <a:r>
                        <a:rPr sz="900" spc="-50" dirty="0">
                          <a:latin typeface="MS PGothic"/>
                          <a:cs typeface="MS PGothic"/>
                        </a:rPr>
                        <a:t>日</a:t>
                      </a:r>
                      <a:endParaRPr sz="900" dirty="0">
                        <a:latin typeface="MS PGothic"/>
                        <a:cs typeface="MS P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00" spc="-25" dirty="0">
                          <a:latin typeface="MS PGothic"/>
                          <a:cs typeface="MS PGothic"/>
                        </a:rPr>
                        <a:t>年齢</a:t>
                      </a:r>
                      <a:endParaRPr sz="900">
                        <a:latin typeface="MS PGothic"/>
                        <a:cs typeface="MS PGothic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0" algn="ctr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418465" algn="l"/>
                        </a:tabLst>
                      </a:pPr>
                      <a:endParaRPr sz="900" dirty="0">
                        <a:latin typeface="MS PGothic"/>
                        <a:cs typeface="MS P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9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290830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MS PGothic"/>
                          <a:cs typeface="MS PGothic"/>
                        </a:rPr>
                        <a:t>ご住所</a:t>
                      </a:r>
                      <a:endParaRPr sz="900" dirty="0">
                        <a:latin typeface="MS PGothic"/>
                        <a:cs typeface="MS P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Times New Roman"/>
                          <a:cs typeface="Times New Roman"/>
                        </a:rPr>
                        <a:t> 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-15" dirty="0">
                          <a:latin typeface="MS PGothic"/>
                          <a:cs typeface="MS PGothic"/>
                        </a:rPr>
                        <a:t>電話番号</a:t>
                      </a:r>
                      <a:endParaRPr sz="900">
                        <a:latin typeface="MS PGothic"/>
                        <a:cs typeface="MS PGothic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Email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900" spc="-20" dirty="0">
                          <a:latin typeface="MS PGothic"/>
                          <a:cs typeface="MS PGothic"/>
                        </a:rPr>
                        <a:t>アレルギー</a:t>
                      </a:r>
                      <a:endParaRPr sz="900">
                        <a:latin typeface="MS PGothic"/>
                        <a:cs typeface="MS PGothic"/>
                      </a:endParaRPr>
                    </a:p>
                  </a:txBody>
                  <a:tcPr marL="0" marR="0" marT="1136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l">
                        <a:lnSpc>
                          <a:spcPts val="1060"/>
                        </a:lnSpc>
                        <a:spcBef>
                          <a:spcPts val="390"/>
                        </a:spcBef>
                        <a:tabLst>
                          <a:tab pos="381000" algn="l"/>
                        </a:tabLst>
                      </a:pPr>
                      <a:r>
                        <a:rPr lang="en-US" sz="900" dirty="0">
                          <a:latin typeface="MS PGothic"/>
                          <a:cs typeface="MS PGothic"/>
                        </a:rPr>
                        <a:t>        </a:t>
                      </a:r>
                      <a:r>
                        <a:rPr sz="900" dirty="0">
                          <a:latin typeface="MS PGothic"/>
                          <a:cs typeface="MS PGothic"/>
                        </a:rPr>
                        <a:t>□</a:t>
                      </a:r>
                      <a:r>
                        <a:rPr sz="900" spc="-50" dirty="0">
                          <a:latin typeface="MS PGothic"/>
                          <a:cs typeface="MS PGothic"/>
                        </a:rPr>
                        <a:t>無</a:t>
                      </a:r>
                      <a:r>
                        <a:rPr sz="900" dirty="0">
                          <a:latin typeface="MS PGothic"/>
                          <a:cs typeface="MS PGothic"/>
                        </a:rPr>
                        <a:t>	</a:t>
                      </a:r>
                      <a:r>
                        <a:rPr lang="en-US" sz="900" dirty="0">
                          <a:latin typeface="MS PGothic"/>
                          <a:cs typeface="MS PGothic"/>
                        </a:rPr>
                        <a:t>   </a:t>
                      </a:r>
                      <a:r>
                        <a:rPr sz="900" dirty="0">
                          <a:latin typeface="MS PGothic"/>
                          <a:cs typeface="MS PGothic"/>
                        </a:rPr>
                        <a:t>□</a:t>
                      </a:r>
                      <a:r>
                        <a:rPr sz="900" spc="-50" dirty="0">
                          <a:latin typeface="MS PGothic"/>
                          <a:cs typeface="MS PGothic"/>
                        </a:rPr>
                        <a:t>有</a:t>
                      </a:r>
                      <a:r>
                        <a:rPr lang="en-US" sz="900" spc="-50" dirty="0">
                          <a:latin typeface="MS PGothic"/>
                          <a:cs typeface="MS PGothic"/>
                        </a:rPr>
                        <a:t> </a:t>
                      </a:r>
                      <a:endParaRPr sz="900" dirty="0">
                        <a:latin typeface="MS PGothic"/>
                        <a:cs typeface="MS PGothic"/>
                      </a:endParaRPr>
                    </a:p>
                    <a:p>
                      <a:pPr marR="426084" algn="l">
                        <a:lnSpc>
                          <a:spcPts val="1060"/>
                        </a:lnSpc>
                        <a:tabLst>
                          <a:tab pos="1002665" algn="l"/>
                        </a:tabLst>
                      </a:pPr>
                      <a:r>
                        <a:rPr lang="en-US" sz="900" spc="-50" dirty="0">
                          <a:latin typeface="Arial"/>
                          <a:cs typeface="Arial"/>
                        </a:rPr>
                        <a:t>          (              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	</a:t>
                      </a:r>
                      <a:r>
                        <a:rPr lang="en-US" sz="900" dirty="0">
                          <a:latin typeface="Arial"/>
                          <a:cs typeface="Arial"/>
                        </a:rPr>
                        <a:t>      </a:t>
                      </a:r>
                      <a:r>
                        <a:rPr lang="en-US" sz="900" spc="-50" dirty="0">
                          <a:latin typeface="Arial"/>
                          <a:cs typeface="Arial"/>
                        </a:rPr>
                        <a:t>)      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900" spc="-10" dirty="0">
                          <a:latin typeface="MS PGothic"/>
                          <a:cs typeface="MS PGothic"/>
                        </a:rPr>
                        <a:t>参加希望日程</a:t>
                      </a:r>
                      <a:endParaRPr sz="900">
                        <a:latin typeface="MS PGothic"/>
                        <a:cs typeface="MS PGothic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" name="Google Shape;104;p5" descr="雪の結晶 単色塗りつぶし">
            <a:extLst>
              <a:ext uri="{FF2B5EF4-FFF2-40B4-BE49-F238E27FC236}">
                <a16:creationId xmlns:a16="http://schemas.microsoft.com/office/drawing/2014/main" id="{9AF48CFC-2542-5022-DC36-4696F2F3CD5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4009" y="7034060"/>
            <a:ext cx="625769" cy="625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0;p5" descr="雪の結晶 枠線">
            <a:extLst>
              <a:ext uri="{FF2B5EF4-FFF2-40B4-BE49-F238E27FC236}">
                <a16:creationId xmlns:a16="http://schemas.microsoft.com/office/drawing/2014/main" id="{976021E2-9586-1EA6-DB0C-551BB211A36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128" y="6378507"/>
            <a:ext cx="819778" cy="81977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16">
            <a:extLst>
              <a:ext uri="{FF2B5EF4-FFF2-40B4-BE49-F238E27FC236}">
                <a16:creationId xmlns:a16="http://schemas.microsoft.com/office/drawing/2014/main" id="{8219C6AA-E480-95BB-398A-02ED0C9D5C87}"/>
              </a:ext>
            </a:extLst>
          </p:cNvPr>
          <p:cNvSpPr txBox="1"/>
          <p:nvPr/>
        </p:nvSpPr>
        <p:spPr>
          <a:xfrm>
            <a:off x="1976065" y="10681417"/>
            <a:ext cx="196308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東京都武蔵野市西久保</a:t>
            </a:r>
            <a:r>
              <a:rPr sz="900" spc="12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2-</a:t>
            </a:r>
            <a:r>
              <a:rPr sz="900" spc="12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19-</a:t>
            </a:r>
            <a:r>
              <a:rPr sz="900" spc="13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7</a:t>
            </a:r>
            <a:r>
              <a:rPr sz="900" spc="7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 </a:t>
            </a:r>
            <a:r>
              <a:rPr sz="900" spc="5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1F</a:t>
            </a:r>
            <a:endParaRPr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PMingLiU"/>
            </a:endParaRPr>
          </a:p>
        </p:txBody>
      </p:sp>
      <p:pic>
        <p:nvPicPr>
          <p:cNvPr id="21" name="object 17">
            <a:extLst>
              <a:ext uri="{FF2B5EF4-FFF2-40B4-BE49-F238E27FC236}">
                <a16:creationId xmlns:a16="http://schemas.microsoft.com/office/drawing/2014/main" id="{04F7905B-6F4F-1F7F-91A2-B480BF33CA9D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047944" y="10713229"/>
            <a:ext cx="105474" cy="87703"/>
          </a:xfrm>
          <a:prstGeom prst="rect">
            <a:avLst/>
          </a:prstGeom>
        </p:spPr>
      </p:pic>
      <p:sp>
        <p:nvSpPr>
          <p:cNvPr id="22" name="object 18">
            <a:extLst>
              <a:ext uri="{FF2B5EF4-FFF2-40B4-BE49-F238E27FC236}">
                <a16:creationId xmlns:a16="http://schemas.microsoft.com/office/drawing/2014/main" id="{49E34308-2945-2D5D-7B3D-0AF63FB5DC56}"/>
              </a:ext>
            </a:extLst>
          </p:cNvPr>
          <p:cNvSpPr txBox="1"/>
          <p:nvPr/>
        </p:nvSpPr>
        <p:spPr>
          <a:xfrm>
            <a:off x="4233105" y="10681418"/>
            <a:ext cx="96916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3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0422-</a:t>
            </a:r>
            <a:r>
              <a:rPr sz="900" spc="125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38-</a:t>
            </a:r>
            <a:r>
              <a:rPr sz="900" spc="114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PMingLiU"/>
              </a:rPr>
              <a:t>9215</a:t>
            </a:r>
            <a:endParaRPr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PMingLiU"/>
            </a:endParaRPr>
          </a:p>
        </p:txBody>
      </p:sp>
      <p:pic>
        <p:nvPicPr>
          <p:cNvPr id="23" name="object 19">
            <a:extLst>
              <a:ext uri="{FF2B5EF4-FFF2-40B4-BE49-F238E27FC236}">
                <a16:creationId xmlns:a16="http://schemas.microsoft.com/office/drawing/2014/main" id="{14EFFC09-F060-C8BA-7308-31B0263BAAE3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66538" y="10695713"/>
            <a:ext cx="159110" cy="102322"/>
          </a:xfrm>
          <a:prstGeom prst="rect">
            <a:avLst/>
          </a:prstGeom>
        </p:spPr>
      </p:pic>
      <p:sp>
        <p:nvSpPr>
          <p:cNvPr id="24" name="object 20">
            <a:extLst>
              <a:ext uri="{FF2B5EF4-FFF2-40B4-BE49-F238E27FC236}">
                <a16:creationId xmlns:a16="http://schemas.microsoft.com/office/drawing/2014/main" id="{63E3A878-6108-0777-EF2E-4C83F7E03B2C}"/>
              </a:ext>
            </a:extLst>
          </p:cNvPr>
          <p:cNvSpPr txBox="1"/>
          <p:nvPr/>
        </p:nvSpPr>
        <p:spPr>
          <a:xfrm>
            <a:off x="5723086" y="10649609"/>
            <a:ext cx="179641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5" dirty="0">
                <a:solidFill>
                  <a:srgbClr val="1154CC"/>
                </a:solidFill>
                <a:latin typeface="PMingLiU"/>
                <a:cs typeface="PMingLiU"/>
                <a:hlinkClick r:id="rId15"/>
              </a:rPr>
              <a:t>info@pelican-international.co.jp</a:t>
            </a:r>
            <a:endParaRPr sz="900" dirty="0">
              <a:latin typeface="PMingLiU"/>
              <a:cs typeface="PMingLiU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4A6ADAD0-3C5D-4776-542A-031DC7C8E40F}"/>
              </a:ext>
            </a:extLst>
          </p:cNvPr>
          <p:cNvSpPr txBox="1"/>
          <p:nvPr/>
        </p:nvSpPr>
        <p:spPr>
          <a:xfrm>
            <a:off x="5984935" y="8777285"/>
            <a:ext cx="16370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egoe UI Symbol"/>
              </a:rPr>
              <a:t>☆</a:t>
            </a:r>
            <a:r>
              <a:rPr sz="1200" b="1" spc="-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Yu Gothic"/>
              </a:rPr>
              <a:t>お申し込みはこちら</a:t>
            </a:r>
            <a:r>
              <a:rPr sz="1200" spc="-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Segoe UI Symbol"/>
              </a:rPr>
              <a:t>☆</a:t>
            </a:r>
            <a:endParaRPr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Segoe UI Symbol"/>
            </a:endParaRPr>
          </a:p>
        </p:txBody>
      </p:sp>
      <p:pic>
        <p:nvPicPr>
          <p:cNvPr id="18" name="図 17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2222847F-52F5-9264-C89E-B48DF76007F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4923" t="5809" r="5056" b="4504"/>
          <a:stretch>
            <a:fillRect/>
          </a:stretch>
        </p:blipFill>
        <p:spPr>
          <a:xfrm>
            <a:off x="6030344" y="9004749"/>
            <a:ext cx="1591621" cy="158571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AB4B78-CC9F-8119-BE8D-D18DB9D6876A}"/>
              </a:ext>
            </a:extLst>
          </p:cNvPr>
          <p:cNvSpPr txBox="1"/>
          <p:nvPr/>
        </p:nvSpPr>
        <p:spPr>
          <a:xfrm>
            <a:off x="4201340" y="9162123"/>
            <a:ext cx="1494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kumimoji="1"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歳　　　　　ヶ月</a:t>
            </a:r>
            <a:endParaRPr kumimoji="1" lang="en-US" altLang="ja-JP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5" name="Google Shape;104;p5" descr="雪の結晶 単色塗りつぶし">
            <a:extLst>
              <a:ext uri="{FF2B5EF4-FFF2-40B4-BE49-F238E27FC236}">
                <a16:creationId xmlns:a16="http://schemas.microsoft.com/office/drawing/2014/main" id="{2834C971-7A1D-AF94-3D0A-75665A403C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679873" y="6305112"/>
            <a:ext cx="519700" cy="48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681</Words>
  <Application>Microsoft Office PowerPoint</Application>
  <PresentationFormat>ユーザー設定</PresentationFormat>
  <Paragraphs>98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6" baseType="lpstr">
      <vt:lpstr>Noto Sans JP Black</vt:lpstr>
      <vt:lpstr>MS PGothic</vt:lpstr>
      <vt:lpstr>MS PGothic</vt:lpstr>
      <vt:lpstr>游明朝</vt:lpstr>
      <vt:lpstr>Century Gothic</vt:lpstr>
      <vt:lpstr>Algerian</vt:lpstr>
      <vt:lpstr>メイリオ</vt:lpstr>
      <vt:lpstr>Arial</vt:lpstr>
      <vt:lpstr>PMingLiU</vt:lpstr>
      <vt:lpstr>メイリオ</vt:lpstr>
      <vt:lpstr>Dancing Script</vt:lpstr>
      <vt:lpstr>BIZ UDPゴシック</vt:lpstr>
      <vt:lpstr>Times New Roman</vt:lpstr>
      <vt:lpstr>HGPｺﾞｼｯｸE</vt:lpstr>
      <vt:lpstr>ホワイト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Uehara Yoyogi</dc:creator>
  <cp:lastModifiedBy>Pelican International School</cp:lastModifiedBy>
  <cp:revision>18</cp:revision>
  <cp:lastPrinted>2025-11-27T06:04:57Z</cp:lastPrinted>
  <dcterms:created xsi:type="dcterms:W3CDTF">2014-07-08T07:30:31Z</dcterms:created>
  <dcterms:modified xsi:type="dcterms:W3CDTF">2025-11-27T07:42:57Z</dcterms:modified>
</cp:coreProperties>
</file>